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67" r:id="rId3"/>
    <p:sldId id="269" r:id="rId4"/>
    <p:sldId id="268" r:id="rId5"/>
    <p:sldId id="270" r:id="rId6"/>
    <p:sldId id="271" r:id="rId7"/>
    <p:sldId id="282" r:id="rId8"/>
    <p:sldId id="281" r:id="rId9"/>
    <p:sldId id="283" r:id="rId10"/>
    <p:sldId id="277" r:id="rId11"/>
    <p:sldId id="276" r:id="rId12"/>
    <p:sldId id="279" r:id="rId13"/>
    <p:sldId id="266" r:id="rId14"/>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ter Richardson" initials="CR" lastIdx="12" clrIdx="0">
    <p:extLst>
      <p:ext uri="{19B8F6BF-5375-455C-9EA6-DF929625EA0E}">
        <p15:presenceInfo xmlns:p15="http://schemas.microsoft.com/office/powerpoint/2012/main" userId="7c85094898da5c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39C"/>
    <a:srgbClr val="F8CD46"/>
    <a:srgbClr val="C8C5CA"/>
    <a:srgbClr val="032B60"/>
    <a:srgbClr val="A79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8"/>
    <p:restoredTop sz="94674"/>
  </p:normalViewPr>
  <p:slideViewPr>
    <p:cSldViewPr snapToGrid="0" snapToObjects="1">
      <p:cViewPr varScale="1">
        <p:scale>
          <a:sx n="48" d="100"/>
          <a:sy n="48" d="100"/>
        </p:scale>
        <p:origin x="80" y="1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1T14:18:05.688" idx="8">
    <p:pos x="10" y="10"/>
    <p:text>Needs to be reworded</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02115-E0AE-7349-B651-19628F808C42}"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02115-E0AE-7349-B651-19628F808C42}"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02115-E0AE-7349-B651-19628F808C42}"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02115-E0AE-7349-B651-19628F808C42}"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02115-E0AE-7349-B651-19628F808C42}"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02115-E0AE-7349-B651-19628F808C42}"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02115-E0AE-7349-B651-19628F808C42}"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02115-E0AE-7349-B651-19628F808C42}"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02115-E0AE-7349-B651-19628F808C42}"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2CC02115-E0AE-7349-B651-19628F808C42}"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1E6BC-09C6-9F4D-BC8E-FB2328A85F01}"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C02115-E0AE-7349-B651-19628F808C42}" type="datetimeFigureOut">
              <a:rPr lang="en-US" smtClean="0"/>
              <a:t>4/1/2021</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351E6BC-09C6-9F4D-BC8E-FB2328A85F01}" type="slidenum">
              <a:rPr lang="en-US" smtClean="0"/>
              <a:t>‹#›</a:t>
            </a:fld>
            <a:endParaRPr lang="en-US"/>
          </a:p>
        </p:txBody>
      </p:sp>
    </p:spTree>
    <p:extLst>
      <p:ext uri="{BB962C8B-B14F-4D97-AF65-F5344CB8AC3E}">
        <p14:creationId xmlns:p14="http://schemas.microsoft.com/office/powerpoint/2010/main" val="159860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539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45ED44-61BA-E245-BBEA-1B34D296D713}"/>
              </a:ext>
            </a:extLst>
          </p:cNvPr>
          <p:cNvPicPr>
            <a:picLocks noChangeAspect="1"/>
          </p:cNvPicPr>
          <p:nvPr/>
        </p:nvPicPr>
        <p:blipFill>
          <a:blip r:embed="rId2"/>
          <a:stretch>
            <a:fillRect/>
          </a:stretch>
        </p:blipFill>
        <p:spPr>
          <a:xfrm>
            <a:off x="11471199" y="1744950"/>
            <a:ext cx="1444775" cy="1609319"/>
          </a:xfrm>
          <a:prstGeom prst="rect">
            <a:avLst/>
          </a:prstGeom>
        </p:spPr>
      </p:pic>
      <p:sp>
        <p:nvSpPr>
          <p:cNvPr id="6" name="TextBox 5">
            <a:extLst>
              <a:ext uri="{FF2B5EF4-FFF2-40B4-BE49-F238E27FC236}">
                <a16:creationId xmlns:a16="http://schemas.microsoft.com/office/drawing/2014/main" id="{4AA90285-F814-5C41-90EA-FEDE23685D7F}"/>
              </a:ext>
            </a:extLst>
          </p:cNvPr>
          <p:cNvSpPr txBox="1"/>
          <p:nvPr/>
        </p:nvSpPr>
        <p:spPr>
          <a:xfrm>
            <a:off x="660400" y="4757738"/>
            <a:ext cx="23393400" cy="3785652"/>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Evaluation of Supernovae Astrophysical Parameters by Using Machine Learning on Laser Interferometric Data</a:t>
            </a:r>
          </a:p>
          <a:p>
            <a:pPr algn="ctr"/>
            <a:r>
              <a:rPr lang="en-US" sz="4800" dirty="0">
                <a:solidFill>
                  <a:schemeClr val="bg1"/>
                </a:solidFill>
                <a:latin typeface="Arial" panose="020B0604020202020204" pitchFamily="34" charset="0"/>
                <a:cs typeface="Arial" panose="020B0604020202020204" pitchFamily="34" charset="0"/>
              </a:rPr>
              <a:t>Dymetris Ramirez, Dr. Manuel Morales, Dr. Michele Zanolin, Michael Benjamin, and Colter Richardson</a:t>
            </a:r>
          </a:p>
          <a:p>
            <a:pPr algn="ctr"/>
            <a:endParaRPr lang="en-US" sz="48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69D5915-801A-3145-BD39-A0C8F8CE64E9}"/>
              </a:ext>
            </a:extLst>
          </p:cNvPr>
          <p:cNvPicPr>
            <a:picLocks noChangeAspect="1"/>
          </p:cNvPicPr>
          <p:nvPr/>
        </p:nvPicPr>
        <p:blipFill>
          <a:blip r:embed="rId3"/>
          <a:stretch>
            <a:fillRect/>
          </a:stretch>
        </p:blipFill>
        <p:spPr>
          <a:xfrm>
            <a:off x="10487022" y="12618683"/>
            <a:ext cx="3413126" cy="1097317"/>
          </a:xfrm>
          <a:prstGeom prst="rect">
            <a:avLst/>
          </a:prstGeom>
        </p:spPr>
      </p:pic>
    </p:spTree>
    <p:extLst>
      <p:ext uri="{BB962C8B-B14F-4D97-AF65-F5344CB8AC3E}">
        <p14:creationId xmlns:p14="http://schemas.microsoft.com/office/powerpoint/2010/main" val="118257241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2806699" y="1000126"/>
            <a:ext cx="18773775"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CCSN GW Features</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B8E28332-24EE-41C3-A1DB-58D0819D2F4B}"/>
                  </a:ext>
                </a:extLst>
              </p:cNvPr>
              <p:cNvSpPr>
                <a:spLocks noGrp="1"/>
              </p:cNvSpPr>
              <p:nvPr>
                <p:ph idx="1"/>
              </p:nvPr>
            </p:nvSpPr>
            <p:spPr>
              <a:xfrm>
                <a:off x="1676619" y="2840854"/>
                <a:ext cx="21033938" cy="9513072"/>
              </a:xfrm>
            </p:spPr>
            <p:txBody>
              <a:bodyPr>
                <a:normAutofit/>
              </a:bodyPr>
              <a:lstStyle/>
              <a:p>
                <a:r>
                  <a:rPr lang="en-US" sz="3600" dirty="0"/>
                  <a:t>The Memory is described as the low frequency (less than 50 Hz) GWs from CCSNe, due to the aspherical explosion geometry</a:t>
                </a:r>
              </a:p>
              <a:p>
                <a:pPr lvl="1"/>
                <a:r>
                  <a:rPr lang="en-US" sz="2800" dirty="0"/>
                  <a:t>Linear memory is expressed in terms of an equation: </a:t>
                </a:r>
                <a14:m>
                  <m:oMath xmlns:m="http://schemas.openxmlformats.org/officeDocument/2006/math">
                    <m:sSub>
                      <m:sSubPr>
                        <m:ctrlPr>
                          <a:rPr lang="en-US" sz="2800" i="1" smtClean="0"/>
                        </m:ctrlPr>
                      </m:sSubPr>
                      <m:e>
                        <m:r>
                          <a:rPr lang="en-US" sz="2800" b="0" i="1" smtClean="0"/>
                          <m:t>h</m:t>
                        </m:r>
                      </m:e>
                      <m:sub>
                        <m:r>
                          <a:rPr lang="en-US" sz="2800" b="0" i="1" smtClean="0"/>
                          <m:t>𝑥</m:t>
                        </m:r>
                        <m:r>
                          <a:rPr lang="en-US" sz="2800" b="0" i="1" smtClean="0"/>
                          <m:t>,+</m:t>
                        </m:r>
                      </m:sub>
                    </m:sSub>
                    <m:d>
                      <m:dPr>
                        <m:ctrlPr>
                          <a:rPr lang="en-US" sz="2800" b="0" i="1" smtClean="0"/>
                        </m:ctrlPr>
                      </m:dPr>
                      <m:e>
                        <m:sSub>
                          <m:sSubPr>
                            <m:ctrlPr>
                              <a:rPr lang="en-US" sz="2800" b="0" i="1" smtClean="0"/>
                            </m:ctrlPr>
                          </m:sSubPr>
                          <m:e>
                            <m:r>
                              <a:rPr lang="en-US" sz="2800" b="0" i="1" smtClean="0"/>
                              <m:t>𝑡</m:t>
                            </m:r>
                          </m:e>
                          <m:sub>
                            <m:r>
                              <a:rPr lang="en-US" sz="2800" b="0" i="1" smtClean="0"/>
                              <m:t>𝑖</m:t>
                            </m:r>
                          </m:sub>
                        </m:sSub>
                      </m:e>
                    </m:d>
                    <m:r>
                      <a:rPr lang="en-US" sz="2800" b="0" i="1" smtClean="0"/>
                      <m:t>−</m:t>
                    </m:r>
                    <m:sSub>
                      <m:sSubPr>
                        <m:ctrlPr>
                          <a:rPr lang="en-US" sz="2800" i="1"/>
                        </m:ctrlPr>
                      </m:sSubPr>
                      <m:e>
                        <m:r>
                          <a:rPr lang="en-US" sz="2800" i="1"/>
                          <m:t>h</m:t>
                        </m:r>
                      </m:e>
                      <m:sub>
                        <m:r>
                          <a:rPr lang="en-US" sz="2800" i="1"/>
                          <m:t>𝑥</m:t>
                        </m:r>
                        <m:r>
                          <a:rPr lang="en-US" sz="2800" i="1"/>
                          <m:t>,+</m:t>
                        </m:r>
                      </m:sub>
                    </m:sSub>
                    <m:d>
                      <m:dPr>
                        <m:ctrlPr>
                          <a:rPr lang="en-US" sz="2800" b="0" i="1" smtClean="0"/>
                        </m:ctrlPr>
                      </m:dPr>
                      <m:e>
                        <m:r>
                          <a:rPr lang="en-US" sz="2800" b="0" i="1" smtClean="0"/>
                          <m:t>𝑡𝑓</m:t>
                        </m:r>
                      </m:e>
                    </m:d>
                    <m:r>
                      <a:rPr lang="en-US" sz="2800" i="1" smtClean="0"/>
                      <m:t>≠</m:t>
                    </m:r>
                    <m:r>
                      <a:rPr lang="en-US" sz="2800" b="0" i="1" smtClean="0"/>
                      <m:t>0</m:t>
                    </m:r>
                  </m:oMath>
                </a14:m>
                <a:endParaRPr lang="en-US" sz="2800" dirty="0"/>
              </a:p>
              <a:p>
                <a:pPr lvl="1"/>
                <a:r>
                  <a:rPr lang="en-US" sz="2800" dirty="0"/>
                  <a:t>Non-Linear memory is a feature not expected to be present in GWs from CCSNe</a:t>
                </a:r>
              </a:p>
              <a:p>
                <a:r>
                  <a:rPr lang="en-US" sz="3600" dirty="0"/>
                  <a:t> The Standing Accretion Shock Instability (SASI) is when the shock wave expanding outwards is stalled and an accretion “disk” is formed around the supernova (frequencies ranging from 50 Hz to 250 Hz)</a:t>
                </a:r>
              </a:p>
              <a:p>
                <a:pPr lvl="1"/>
                <a:r>
                  <a:rPr lang="en-US" sz="2800" dirty="0"/>
                  <a:t>The SASI’s parameters can be best represented in an oscillating equation: </a:t>
                </a:r>
                <a14:m>
                  <m:oMath xmlns:m="http://schemas.openxmlformats.org/officeDocument/2006/math">
                    <m:r>
                      <a:rPr lang="en-US" sz="2800" b="0" i="1" smtClean="0"/>
                      <m:t>𝑦</m:t>
                    </m:r>
                    <m:d>
                      <m:dPr>
                        <m:ctrlPr>
                          <a:rPr lang="en-US" sz="2800" b="0" i="1" smtClean="0"/>
                        </m:ctrlPr>
                      </m:dPr>
                      <m:e>
                        <m:r>
                          <a:rPr lang="en-US" sz="2800" b="0" i="1" smtClean="0"/>
                          <m:t>𝑡</m:t>
                        </m:r>
                      </m:e>
                    </m:d>
                    <m:r>
                      <a:rPr lang="en-US" sz="2800" b="0" i="1" smtClean="0"/>
                      <m:t>=</m:t>
                    </m:r>
                    <m:r>
                      <a:rPr lang="en-US" sz="2800" b="0" i="1" smtClean="0"/>
                      <m:t>𝐴𝑐𝑜𝑠</m:t>
                    </m:r>
                    <m:d>
                      <m:dPr>
                        <m:ctrlPr>
                          <a:rPr lang="en-US" sz="2800" b="0" i="1" smtClean="0"/>
                        </m:ctrlPr>
                      </m:dPr>
                      <m:e>
                        <m:r>
                          <a:rPr lang="en-US" sz="2800" b="0" i="1" smtClean="0"/>
                          <m:t>𝑓𝑡</m:t>
                        </m:r>
                      </m:e>
                    </m:d>
                    <m:r>
                      <a:rPr lang="en-US" sz="2800" b="0" i="1" smtClean="0"/>
                      <m:t>+</m:t>
                    </m:r>
                    <m:r>
                      <a:rPr lang="en-US" sz="2800" b="0" i="1" smtClean="0"/>
                      <m:t>𝐶</m:t>
                    </m:r>
                  </m:oMath>
                </a14:m>
                <a:r>
                  <a:rPr lang="en-US" sz="2800" dirty="0"/>
                  <a:t> </a:t>
                </a:r>
              </a:p>
              <a:p>
                <a:pPr marL="457200" indent="-457200">
                  <a:buFont typeface="Arial" panose="020B0604020202020204" pitchFamily="34" charset="0"/>
                  <a:buChar char="•"/>
                </a:pPr>
                <a:r>
                  <a:rPr lang="en-US" sz="3600" dirty="0"/>
                  <a:t>The g-mode is the oscillation in the proto-neutron star that increases due to its decreasing radius (frequencies ranging higher than 300 Hz)</a:t>
                </a:r>
              </a:p>
              <a:p>
                <a:pPr lvl="1"/>
                <a:r>
                  <a:rPr lang="en-US" sz="2800" dirty="0"/>
                  <a:t>With the radius of the PNS decreasing, it allows for the g-mode data to produce a spectrogram that has an arch shape curve</a:t>
                </a:r>
              </a:p>
              <a:p>
                <a:r>
                  <a:rPr lang="en-US" sz="3600" dirty="0"/>
                  <a:t>The Core Bounce is the moment in which the star’s iron core collapses and experiences a bounce that is caused by the stiﬀening of the nuclear equation of state (frequencies in the hundreds to kilohertz) </a:t>
                </a:r>
              </a:p>
              <a:p>
                <a:pPr lvl="1"/>
                <a:r>
                  <a:rPr lang="en-US" sz="2800" dirty="0"/>
                  <a:t>After a core bounce occurs, there is a moment in time in which rotational shear instabilities cause the dynamic movement to alter</a:t>
                </a:r>
              </a:p>
              <a:p>
                <a:endParaRPr lang="en-US" sz="3200" dirty="0"/>
              </a:p>
              <a:p>
                <a:endParaRPr lang="en-US" sz="2400" dirty="0"/>
              </a:p>
              <a:p>
                <a:pPr marL="0" indent="0">
                  <a:buNone/>
                </a:pPr>
                <a:endParaRPr lang="en-US" sz="3200" dirty="0"/>
              </a:p>
            </p:txBody>
          </p:sp>
        </mc:Choice>
        <mc:Fallback>
          <p:sp>
            <p:nvSpPr>
              <p:cNvPr id="4" name="Content Placeholder 3">
                <a:extLst>
                  <a:ext uri="{FF2B5EF4-FFF2-40B4-BE49-F238E27FC236}">
                    <a16:creationId xmlns:a16="http://schemas.microsoft.com/office/drawing/2014/main" id="{B8E28332-24EE-41C3-A1DB-58D0819D2F4B}"/>
                  </a:ext>
                </a:extLst>
              </p:cNvPr>
              <p:cNvSpPr>
                <a:spLocks noGrp="1" noRot="1" noChangeAspect="1" noMove="1" noResize="1" noEditPoints="1" noAdjustHandles="1" noChangeArrowheads="1" noChangeShapeType="1" noTextEdit="1"/>
              </p:cNvSpPr>
              <p:nvPr>
                <p:ph idx="1"/>
              </p:nvPr>
            </p:nvSpPr>
            <p:spPr>
              <a:xfrm>
                <a:off x="1676619" y="2840854"/>
                <a:ext cx="21033938" cy="9513072"/>
              </a:xfrm>
              <a:blipFill>
                <a:blip r:embed="rId3"/>
                <a:stretch>
                  <a:fillRect l="-783" t="-1537" r="-1072"/>
                </a:stretch>
              </a:blipFill>
            </p:spPr>
            <p:txBody>
              <a:bodyPr/>
              <a:lstStyle/>
              <a:p>
                <a:r>
                  <a:rPr lang="en-US">
                    <a:noFill/>
                  </a:rPr>
                  <a:t> </a:t>
                </a:r>
              </a:p>
            </p:txBody>
          </p:sp>
        </mc:Fallback>
      </mc:AlternateContent>
    </p:spTree>
    <p:extLst>
      <p:ext uri="{BB962C8B-B14F-4D97-AF65-F5344CB8AC3E}">
        <p14:creationId xmlns:p14="http://schemas.microsoft.com/office/powerpoint/2010/main" val="369848641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2806699" y="1000126"/>
            <a:ext cx="18773775"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Conclusion</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4745B2B-CAD1-433B-AC0E-33FD531D1353}"/>
              </a:ext>
            </a:extLst>
          </p:cNvPr>
          <p:cNvSpPr>
            <a:spLocks noGrp="1"/>
          </p:cNvSpPr>
          <p:nvPr>
            <p:ph idx="1"/>
          </p:nvPr>
        </p:nvSpPr>
        <p:spPr>
          <a:xfrm>
            <a:off x="1676619" y="2752078"/>
            <a:ext cx="21033938" cy="9601848"/>
          </a:xfrm>
        </p:spPr>
        <p:txBody>
          <a:bodyPr>
            <a:normAutofit/>
          </a:bodyPr>
          <a:lstStyle/>
          <a:p>
            <a:r>
              <a:rPr lang="en-US" sz="3200" dirty="0"/>
              <a:t>I have started learning how to use cWB to drop event pixels into graphs and separate the astrophysical parameters from them</a:t>
            </a:r>
          </a:p>
          <a:p>
            <a:r>
              <a:rPr lang="en-US" sz="3200" dirty="0"/>
              <a:t>My research is designed to create a machine that can be trained to evaluate GW events to see if astrophysical parameters exist using Convolutional Neural Networks</a:t>
            </a:r>
          </a:p>
          <a:p>
            <a:endParaRPr lang="en-US" sz="3200" dirty="0"/>
          </a:p>
        </p:txBody>
      </p:sp>
    </p:spTree>
    <p:extLst>
      <p:ext uri="{BB962C8B-B14F-4D97-AF65-F5344CB8AC3E}">
        <p14:creationId xmlns:p14="http://schemas.microsoft.com/office/powerpoint/2010/main" val="382445368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22502807" y="785811"/>
            <a:ext cx="1028985" cy="1146175"/>
          </a:xfrm>
          <a:prstGeom prst="rect">
            <a:avLst/>
          </a:prstGeom>
        </p:spPr>
      </p:pic>
      <p:sp>
        <p:nvSpPr>
          <p:cNvPr id="6" name="Rectangle 5">
            <a:extLst>
              <a:ext uri="{FF2B5EF4-FFF2-40B4-BE49-F238E27FC236}">
                <a16:creationId xmlns:a16="http://schemas.microsoft.com/office/drawing/2014/main" id="{043BF048-51F2-6942-8D04-6BFC80BE367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74F5AF-09EF-6B45-8A45-79763BFA39C1}"/>
              </a:ext>
            </a:extLst>
          </p:cNvPr>
          <p:cNvSpPr txBox="1"/>
          <p:nvPr/>
        </p:nvSpPr>
        <p:spPr>
          <a:xfrm>
            <a:off x="2806699" y="1000126"/>
            <a:ext cx="18773775" cy="769441"/>
          </a:xfrm>
          <a:prstGeom prst="rect">
            <a:avLst/>
          </a:prstGeom>
          <a:noFill/>
        </p:spPr>
        <p:txBody>
          <a:bodyPr wrap="square" rtlCol="0">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References</a:t>
            </a:r>
            <a:endParaRPr 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E4CA1A9-05F2-4945-8E77-C5577F8A9AAB}"/>
              </a:ext>
            </a:extLst>
          </p:cNvPr>
          <p:cNvSpPr>
            <a:spLocks noGrp="1"/>
          </p:cNvSpPr>
          <p:nvPr>
            <p:ph idx="1"/>
          </p:nvPr>
        </p:nvSpPr>
        <p:spPr>
          <a:xfrm>
            <a:off x="1676619" y="2494625"/>
            <a:ext cx="21033938" cy="9859301"/>
          </a:xfrm>
        </p:spPr>
        <p:txBody>
          <a:bodyPr>
            <a:normAutofit/>
          </a:bodyPr>
          <a:lstStyle/>
          <a:p>
            <a:r>
              <a:rPr lang="en-US" sz="3200" dirty="0"/>
              <a:t>E. P. O’Connor and S. M. Couch, </a:t>
            </a:r>
            <a:r>
              <a:rPr lang="en-US" sz="3200" dirty="0" err="1"/>
              <a:t>Astrophys</a:t>
            </a:r>
            <a:r>
              <a:rPr lang="en-US" sz="3200" dirty="0"/>
              <a:t>. J. 865, 81960 (2018), arXiv:1807.07579</a:t>
            </a:r>
          </a:p>
          <a:p>
            <a:r>
              <a:rPr lang="en-US" sz="3200" dirty="0"/>
              <a:t>Crab nebula - a </a:t>
            </a:r>
            <a:r>
              <a:rPr lang="en-US" sz="3200" dirty="0" err="1"/>
              <a:t>sn</a:t>
            </a:r>
            <a:r>
              <a:rPr lang="en-US" sz="3200" dirty="0"/>
              <a:t> 1054 remnant, https://en.wikipedia.org/wiki/CrabNebula/media/File : CrabNebula.jpg. Accessed : 2/3/2021</a:t>
            </a:r>
          </a:p>
          <a:p>
            <a:r>
              <a:rPr lang="en-US" sz="3200" dirty="0"/>
              <a:t>M. J. </a:t>
            </a:r>
            <a:r>
              <a:rPr lang="en-US" sz="3200" dirty="0" err="1"/>
              <a:t>Szczepanczyk</a:t>
            </a:r>
            <a:r>
              <a:rPr lang="en-US" sz="3200" dirty="0"/>
              <a:t>, “Multimessenger astronomy with gravitational waves from core collapse supernovae,” Ph.D. dissertation, Dept. Phys. Astro., Embry-Riddle Aero., Daytona Beach, FL, 2018.</a:t>
            </a:r>
          </a:p>
          <a:p>
            <a:r>
              <a:rPr lang="en-US" sz="3200" dirty="0"/>
              <a:t>Richardson, C., Zanolin, M., Andresen, H., </a:t>
            </a:r>
            <a:r>
              <a:rPr lang="en-US" sz="3200" dirty="0" err="1"/>
              <a:t>Szczepanczyk</a:t>
            </a:r>
            <a:r>
              <a:rPr lang="en-US" sz="3200" dirty="0"/>
              <a:t>, M., </a:t>
            </a:r>
            <a:r>
              <a:rPr lang="en-US" sz="3200" dirty="0" err="1"/>
              <a:t>Wongwathanarat</a:t>
            </a:r>
            <a:r>
              <a:rPr lang="en-US" sz="3200" dirty="0"/>
              <a:t>,(2021). </a:t>
            </a:r>
            <a:r>
              <a:rPr lang="en-US" sz="3200" dirty="0" err="1"/>
              <a:t>A.Modeling</a:t>
            </a:r>
            <a:r>
              <a:rPr lang="en-US" sz="3200" dirty="0"/>
              <a:t> core-collapse supernovae gravitational wave memory in laser interferometric data</a:t>
            </a:r>
          </a:p>
          <a:p>
            <a:r>
              <a:rPr lang="en-US" sz="3200" dirty="0"/>
              <a:t>S. </a:t>
            </a:r>
            <a:r>
              <a:rPr lang="en-US" sz="3200" dirty="0" err="1"/>
              <a:t>Klimenko</a:t>
            </a:r>
            <a:r>
              <a:rPr lang="en-US" sz="3200" dirty="0"/>
              <a:t>, I. </a:t>
            </a:r>
            <a:r>
              <a:rPr lang="en-US" sz="3200" dirty="0" err="1"/>
              <a:t>Yakushin</a:t>
            </a:r>
            <a:r>
              <a:rPr lang="en-US" sz="3200" dirty="0"/>
              <a:t> , A. Mercer, G. </a:t>
            </a:r>
            <a:r>
              <a:rPr lang="en-US" sz="3200" dirty="0" err="1"/>
              <a:t>Mitselmakher</a:t>
            </a:r>
            <a:r>
              <a:rPr lang="en-US" sz="3200" dirty="0"/>
              <a:t> , Coherent method for detection of gravitational wave bursts, Class. Quantum </a:t>
            </a:r>
            <a:r>
              <a:rPr lang="en-US" sz="3200" dirty="0" err="1"/>
              <a:t>Grav</a:t>
            </a:r>
            <a:r>
              <a:rPr lang="en-US" sz="3200" dirty="0"/>
              <a:t>. 25, 114029 (2008)</a:t>
            </a:r>
          </a:p>
        </p:txBody>
      </p:sp>
    </p:spTree>
    <p:extLst>
      <p:ext uri="{BB962C8B-B14F-4D97-AF65-F5344CB8AC3E}">
        <p14:creationId xmlns:p14="http://schemas.microsoft.com/office/powerpoint/2010/main" val="13279375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539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69C68-7D5C-FD4C-B70A-34813666BAD9}"/>
              </a:ext>
            </a:extLst>
          </p:cNvPr>
          <p:cNvPicPr>
            <a:picLocks noChangeAspect="1"/>
          </p:cNvPicPr>
          <p:nvPr/>
        </p:nvPicPr>
        <p:blipFill>
          <a:blip r:embed="rId2"/>
          <a:stretch>
            <a:fillRect/>
          </a:stretch>
        </p:blipFill>
        <p:spPr>
          <a:xfrm>
            <a:off x="9659937" y="6432550"/>
            <a:ext cx="5067300" cy="850900"/>
          </a:xfrm>
          <a:prstGeom prst="rect">
            <a:avLst/>
          </a:prstGeom>
        </p:spPr>
      </p:pic>
      <p:sp>
        <p:nvSpPr>
          <p:cNvPr id="2" name="Title 1">
            <a:extLst>
              <a:ext uri="{FF2B5EF4-FFF2-40B4-BE49-F238E27FC236}">
                <a16:creationId xmlns:a16="http://schemas.microsoft.com/office/drawing/2014/main" id="{B4AFD595-452E-4654-9B34-DCDE1F177876}"/>
              </a:ext>
            </a:extLst>
          </p:cNvPr>
          <p:cNvSpPr>
            <a:spLocks noGrp="1"/>
          </p:cNvSpPr>
          <p:nvPr>
            <p:ph type="title"/>
          </p:nvPr>
        </p:nvSpPr>
        <p:spPr/>
        <p:txBody>
          <a:bodyPr/>
          <a:lstStyle/>
          <a:p>
            <a:pPr algn="ctr"/>
            <a:r>
              <a:rPr lang="en-US" b="1" dirty="0">
                <a:solidFill>
                  <a:schemeClr val="bg1"/>
                </a:solidFill>
              </a:rPr>
              <a:t>Questions?</a:t>
            </a:r>
          </a:p>
        </p:txBody>
      </p:sp>
    </p:spTree>
    <p:extLst>
      <p:ext uri="{BB962C8B-B14F-4D97-AF65-F5344CB8AC3E}">
        <p14:creationId xmlns:p14="http://schemas.microsoft.com/office/powerpoint/2010/main" val="5886216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452"/>
            <a:ext cx="11231212" cy="13716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7" name="TextBox 6">
            <a:extLst>
              <a:ext uri="{FF2B5EF4-FFF2-40B4-BE49-F238E27FC236}">
                <a16:creationId xmlns:a16="http://schemas.microsoft.com/office/drawing/2014/main" id="{3974F5AF-09EF-6B45-8A45-79763BFA39C1}"/>
              </a:ext>
            </a:extLst>
          </p:cNvPr>
          <p:cNvSpPr txBox="1"/>
          <p:nvPr/>
        </p:nvSpPr>
        <p:spPr>
          <a:xfrm>
            <a:off x="12189797" y="1605910"/>
            <a:ext cx="9957248" cy="290810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000000"/>
                </a:solidFill>
                <a:latin typeface="+mj-lt"/>
                <a:ea typeface="+mj-ea"/>
                <a:cs typeface="+mj-cs"/>
              </a:rPr>
              <a:t>Table of Contents</a:t>
            </a:r>
            <a:endParaRPr lang="en-US" sz="4400" kern="1200">
              <a:solidFill>
                <a:srgbClr val="000000"/>
              </a:solidFill>
              <a:latin typeface="+mj-lt"/>
              <a:ea typeface="+mj-ea"/>
              <a:cs typeface="+mj-cs"/>
            </a:endParaRP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7238"/>
            <a:ext cx="10002178" cy="10801924"/>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Solar system">
            <a:extLst>
              <a:ext uri="{FF2B5EF4-FFF2-40B4-BE49-F238E27FC236}">
                <a16:creationId xmlns:a16="http://schemas.microsoft.com/office/drawing/2014/main" id="{10F9E042-B4E1-42B9-B198-528CF23B55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096" y="3258178"/>
            <a:ext cx="7240042" cy="7240042"/>
          </a:xfrm>
          <a:prstGeom prst="rect">
            <a:avLst/>
          </a:prstGeom>
        </p:spPr>
      </p:pic>
      <p:sp>
        <p:nvSpPr>
          <p:cNvPr id="2" name="TextBox 1">
            <a:extLst>
              <a:ext uri="{FF2B5EF4-FFF2-40B4-BE49-F238E27FC236}">
                <a16:creationId xmlns:a16="http://schemas.microsoft.com/office/drawing/2014/main" id="{77B7BF43-D39A-4BD4-89C6-A2FDF99CF973}"/>
              </a:ext>
            </a:extLst>
          </p:cNvPr>
          <p:cNvSpPr txBox="1"/>
          <p:nvPr/>
        </p:nvSpPr>
        <p:spPr>
          <a:xfrm>
            <a:off x="12182734" y="3666068"/>
            <a:ext cx="9956452" cy="6697132"/>
          </a:xfrm>
          <a:prstGeom prst="rect">
            <a:avLst/>
          </a:prstGeom>
        </p:spPr>
        <p:txBody>
          <a:bodyPr vert="horz" lIns="91440" tIns="45720" rIns="91440" bIns="45720" rtlCol="0" anchor="ctr">
            <a:normAutofit/>
          </a:bodyPr>
          <a:lstStyle/>
          <a:p>
            <a:pPr marL="571500" indent="-228600" defTabSz="914400">
              <a:lnSpc>
                <a:spcPct val="90000"/>
              </a:lnSpc>
              <a:spcAft>
                <a:spcPts val="600"/>
              </a:spcAft>
              <a:buFont typeface="Arial" panose="020B0604020202020204" pitchFamily="34" charset="0"/>
              <a:buChar char="•"/>
            </a:pPr>
            <a:r>
              <a:rPr lang="en-US" sz="4000" dirty="0">
                <a:solidFill>
                  <a:srgbClr val="000000"/>
                </a:solidFill>
              </a:rPr>
              <a:t>What are Core-Collapse Supernovae</a:t>
            </a:r>
          </a:p>
          <a:p>
            <a:pPr marL="571500" indent="-228600" defTabSz="914400">
              <a:lnSpc>
                <a:spcPct val="90000"/>
              </a:lnSpc>
              <a:spcAft>
                <a:spcPts val="600"/>
              </a:spcAft>
              <a:buFont typeface="Arial" panose="020B0604020202020204" pitchFamily="34" charset="0"/>
              <a:buChar char="•"/>
            </a:pPr>
            <a:r>
              <a:rPr lang="en-US" sz="4000" dirty="0">
                <a:solidFill>
                  <a:srgbClr val="000000"/>
                </a:solidFill>
              </a:rPr>
              <a:t>What are Gravitational Waves</a:t>
            </a:r>
          </a:p>
          <a:p>
            <a:pPr marL="571500" indent="-228600" defTabSz="914400">
              <a:lnSpc>
                <a:spcPct val="90000"/>
              </a:lnSpc>
              <a:spcAft>
                <a:spcPts val="600"/>
              </a:spcAft>
              <a:buFont typeface="Arial" panose="020B0604020202020204" pitchFamily="34" charset="0"/>
              <a:buChar char="•"/>
            </a:pPr>
            <a:r>
              <a:rPr lang="en-US" sz="4000" dirty="0">
                <a:solidFill>
                  <a:srgbClr val="000000"/>
                </a:solidFill>
              </a:rPr>
              <a:t>What Astrophysical Features come from Gravitational Waves</a:t>
            </a:r>
          </a:p>
          <a:p>
            <a:pPr marL="571500" indent="-228600" defTabSz="914400">
              <a:lnSpc>
                <a:spcPct val="90000"/>
              </a:lnSpc>
              <a:spcAft>
                <a:spcPts val="600"/>
              </a:spcAft>
              <a:buFont typeface="Arial" panose="020B0604020202020204" pitchFamily="34" charset="0"/>
              <a:buChar char="•"/>
            </a:pPr>
            <a:r>
              <a:rPr lang="en-US" sz="4000" dirty="0">
                <a:solidFill>
                  <a:srgbClr val="000000"/>
                </a:solidFill>
              </a:rPr>
              <a:t>What is coherent </a:t>
            </a:r>
            <a:r>
              <a:rPr lang="en-US" sz="4000" dirty="0" err="1">
                <a:solidFill>
                  <a:srgbClr val="000000"/>
                </a:solidFill>
              </a:rPr>
              <a:t>WaveBurst</a:t>
            </a:r>
            <a:endParaRPr lang="en-US" sz="4000" dirty="0">
              <a:solidFill>
                <a:srgbClr val="000000"/>
              </a:solidFill>
            </a:endParaRPr>
          </a:p>
          <a:p>
            <a:pPr marL="571500" indent="-228600" defTabSz="914400">
              <a:lnSpc>
                <a:spcPct val="90000"/>
              </a:lnSpc>
              <a:spcAft>
                <a:spcPts val="600"/>
              </a:spcAft>
              <a:buFont typeface="Arial" panose="020B0604020202020204" pitchFamily="34" charset="0"/>
              <a:buChar char="•"/>
            </a:pPr>
            <a:r>
              <a:rPr lang="en-US" sz="4000" dirty="0">
                <a:solidFill>
                  <a:srgbClr val="000000"/>
                </a:solidFill>
              </a:rPr>
              <a:t>What is Machine Learning</a:t>
            </a:r>
          </a:p>
          <a:p>
            <a:pPr marL="571500" indent="-228600" defTabSz="914400">
              <a:lnSpc>
                <a:spcPct val="90000"/>
              </a:lnSpc>
              <a:spcAft>
                <a:spcPts val="600"/>
              </a:spcAft>
              <a:buFont typeface="Arial" panose="020B0604020202020204" pitchFamily="34" charset="0"/>
              <a:buChar char="•"/>
            </a:pPr>
            <a:r>
              <a:rPr lang="en-US" sz="4000" dirty="0">
                <a:solidFill>
                  <a:srgbClr val="000000"/>
                </a:solidFill>
              </a:rPr>
              <a:t>How are Gravitational Wave Features identified</a:t>
            </a:r>
          </a:p>
          <a:p>
            <a:pPr marL="571500" indent="-228600" defTabSz="914400">
              <a:lnSpc>
                <a:spcPct val="90000"/>
              </a:lnSpc>
              <a:spcAft>
                <a:spcPts val="600"/>
              </a:spcAft>
              <a:buFont typeface="Arial" panose="020B0604020202020204" pitchFamily="34" charset="0"/>
              <a:buChar char="•"/>
            </a:pPr>
            <a:endParaRPr lang="en-US" sz="4000" dirty="0">
              <a:solidFill>
                <a:srgbClr val="000000"/>
              </a:solidFill>
            </a:endParaRPr>
          </a:p>
          <a:p>
            <a:pPr marL="571500" indent="-228600" defTabSz="914400">
              <a:lnSpc>
                <a:spcPct val="90000"/>
              </a:lnSpc>
              <a:spcAft>
                <a:spcPts val="600"/>
              </a:spcAft>
              <a:buFont typeface="Arial" panose="020B0604020202020204" pitchFamily="34" charset="0"/>
              <a:buChar char="•"/>
            </a:pPr>
            <a:endParaRPr lang="en-US" sz="4000" dirty="0">
              <a:solidFill>
                <a:srgbClr val="000000"/>
              </a:solidFill>
            </a:endParaRPr>
          </a:p>
          <a:p>
            <a:pPr marL="571500" indent="-228600" defTabSz="914400">
              <a:lnSpc>
                <a:spcPct val="90000"/>
              </a:lnSpc>
              <a:spcAft>
                <a:spcPts val="600"/>
              </a:spcAft>
              <a:buFont typeface="Arial" panose="020B0604020202020204" pitchFamily="34" charset="0"/>
              <a:buChar char="•"/>
            </a:pPr>
            <a:endParaRPr lang="en-US" sz="4000" dirty="0">
              <a:solidFill>
                <a:srgbClr val="000000"/>
              </a:solidFill>
            </a:endParaRPr>
          </a:p>
          <a:p>
            <a:pPr marL="571500" indent="-228600" defTabSz="914400">
              <a:lnSpc>
                <a:spcPct val="90000"/>
              </a:lnSpc>
              <a:spcAft>
                <a:spcPts val="600"/>
              </a:spcAft>
              <a:buFont typeface="Arial" panose="020B0604020202020204" pitchFamily="34" charset="0"/>
              <a:buChar char="•"/>
            </a:pPr>
            <a:endParaRPr lang="en-US" sz="4000" dirty="0">
              <a:solidFill>
                <a:srgbClr val="000000"/>
              </a:solidFill>
            </a:endParaRPr>
          </a:p>
        </p:txBody>
      </p:sp>
      <p:sp>
        <p:nvSpPr>
          <p:cNvPr id="10" name="Rectangle 9">
            <a:extLst>
              <a:ext uri="{FF2B5EF4-FFF2-40B4-BE49-F238E27FC236}">
                <a16:creationId xmlns:a16="http://schemas.microsoft.com/office/drawing/2014/main" id="{A8151374-6FA2-429A-B9B3-354DDDFFA0DD}"/>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7A9B9FF-F3CC-4FBD-A4D2-54F9720A382A}"/>
              </a:ext>
            </a:extLst>
          </p:cNvPr>
          <p:cNvPicPr>
            <a:picLocks noChangeAspect="1"/>
          </p:cNvPicPr>
          <p:nvPr/>
        </p:nvPicPr>
        <p:blipFill>
          <a:blip r:embed="rId5"/>
          <a:stretch>
            <a:fillRect/>
          </a:stretch>
        </p:blipFill>
        <p:spPr>
          <a:xfrm>
            <a:off x="22502143" y="459763"/>
            <a:ext cx="1030313" cy="1146147"/>
          </a:xfrm>
          <a:prstGeom prst="rect">
            <a:avLst/>
          </a:prstGeom>
        </p:spPr>
      </p:pic>
    </p:spTree>
    <p:extLst>
      <p:ext uri="{BB962C8B-B14F-4D97-AF65-F5344CB8AC3E}">
        <p14:creationId xmlns:p14="http://schemas.microsoft.com/office/powerpoint/2010/main" val="36405037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4F5AF-09EF-6B45-8A45-79763BFA39C1}"/>
              </a:ext>
            </a:extLst>
          </p:cNvPr>
          <p:cNvSpPr txBox="1"/>
          <p:nvPr/>
        </p:nvSpPr>
        <p:spPr>
          <a:xfrm>
            <a:off x="1287103" y="1286934"/>
            <a:ext cx="9242371" cy="268138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8800" b="1" dirty="0">
                <a:latin typeface="+mj-lt"/>
                <a:ea typeface="+mj-ea"/>
                <a:cs typeface="+mj-cs"/>
              </a:rPr>
              <a:t>Core-Collapse Supernovae (CCSNe)</a:t>
            </a:r>
            <a:endParaRPr lang="en-US" sz="8800" dirty="0">
              <a:latin typeface="+mj-lt"/>
              <a:ea typeface="+mj-ea"/>
              <a:cs typeface="+mj-cs"/>
            </a:endParaRPr>
          </a:p>
        </p:txBody>
      </p:sp>
      <p:pic>
        <p:nvPicPr>
          <p:cNvPr id="4" name="Picture 3" descr="A galaxy in space&#10;&#10;Description automatically generated with low confidence">
            <a:extLst>
              <a:ext uri="{FF2B5EF4-FFF2-40B4-BE49-F238E27FC236}">
                <a16:creationId xmlns:a16="http://schemas.microsoft.com/office/drawing/2014/main" id="{4915D7EB-2D17-48E1-AF68-1E372C014205}"/>
              </a:ext>
            </a:extLst>
          </p:cNvPr>
          <p:cNvPicPr>
            <a:picLocks noChangeAspect="1"/>
          </p:cNvPicPr>
          <p:nvPr/>
        </p:nvPicPr>
        <p:blipFill rotWithShape="1">
          <a:blip r:embed="rId2"/>
          <a:srcRect l="2253" r="11223" b="-1"/>
          <a:stretch/>
        </p:blipFill>
        <p:spPr>
          <a:xfrm>
            <a:off x="12460052" y="10"/>
            <a:ext cx="11927123" cy="13715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9" name="Rectangle 38">
            <a:extLst>
              <a:ext uri="{FF2B5EF4-FFF2-40B4-BE49-F238E27FC236}">
                <a16:creationId xmlns:a16="http://schemas.microsoft.com/office/drawing/2014/main" id="{6BA5425D-50EF-4A54-B6F9-4306DA444BD9}"/>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5D13AC46-6C2E-4850-A0F9-710601DFDB2C}"/>
              </a:ext>
            </a:extLst>
          </p:cNvPr>
          <p:cNvPicPr>
            <a:picLocks noChangeAspect="1"/>
          </p:cNvPicPr>
          <p:nvPr/>
        </p:nvPicPr>
        <p:blipFill>
          <a:blip r:embed="rId3"/>
          <a:stretch>
            <a:fillRect/>
          </a:stretch>
        </p:blipFill>
        <p:spPr>
          <a:xfrm>
            <a:off x="22502143" y="459763"/>
            <a:ext cx="1030313" cy="1146147"/>
          </a:xfrm>
          <a:prstGeom prst="rect">
            <a:avLst/>
          </a:prstGeom>
        </p:spPr>
      </p:pic>
      <p:sp>
        <p:nvSpPr>
          <p:cNvPr id="10" name="Content Placeholder 9">
            <a:extLst>
              <a:ext uri="{FF2B5EF4-FFF2-40B4-BE49-F238E27FC236}">
                <a16:creationId xmlns:a16="http://schemas.microsoft.com/office/drawing/2014/main" id="{CB557364-C801-4A2A-8424-C566CA1C6189}"/>
              </a:ext>
            </a:extLst>
          </p:cNvPr>
          <p:cNvSpPr>
            <a:spLocks noGrp="1"/>
          </p:cNvSpPr>
          <p:nvPr>
            <p:ph sz="half" idx="1"/>
          </p:nvPr>
        </p:nvSpPr>
        <p:spPr>
          <a:xfrm>
            <a:off x="1676618" y="4614332"/>
            <a:ext cx="10364549" cy="7739593"/>
          </a:xfrm>
        </p:spPr>
        <p:txBody>
          <a:bodyPr>
            <a:normAutofit/>
          </a:bodyPr>
          <a:lstStyle/>
          <a:p>
            <a:r>
              <a:rPr lang="en-US" sz="3200" dirty="0"/>
              <a:t>A CCSN occurs when a massive star (being larger than 8 times the mass of our sun) ends its lifecycle [when the iron core exceeds 1.4 solar masses]</a:t>
            </a:r>
          </a:p>
          <a:p>
            <a:r>
              <a:rPr lang="en-US" sz="3200" dirty="0"/>
              <a:t>At this point the core collapses and the stellar atmosphere begins to fall onto its new compacted core, where it bounces off the new proto-neutron star creating a shockwave</a:t>
            </a:r>
          </a:p>
          <a:p>
            <a:r>
              <a:rPr lang="en-US" sz="3200" dirty="0"/>
              <a:t>As the shockwave propagates through the infalling material it may eventually stall </a:t>
            </a:r>
          </a:p>
          <a:p>
            <a:r>
              <a:rPr lang="en-US" sz="3200" dirty="0"/>
              <a:t>This stalled shock may eventually be revived by neutrino pressure</a:t>
            </a:r>
            <a:endParaRPr lang="en-US" sz="2800" dirty="0"/>
          </a:p>
        </p:txBody>
      </p:sp>
    </p:spTree>
    <p:extLst>
      <p:ext uri="{BB962C8B-B14F-4D97-AF65-F5344CB8AC3E}">
        <p14:creationId xmlns:p14="http://schemas.microsoft.com/office/powerpoint/2010/main" val="266752570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4F5AF-09EF-6B45-8A45-79763BFA39C1}"/>
              </a:ext>
            </a:extLst>
          </p:cNvPr>
          <p:cNvSpPr txBox="1"/>
          <p:nvPr/>
        </p:nvSpPr>
        <p:spPr>
          <a:xfrm>
            <a:off x="962534" y="514764"/>
            <a:ext cx="10743310" cy="2379067"/>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10800" b="1" dirty="0">
                <a:latin typeface="+mj-lt"/>
                <a:ea typeface="+mj-ea"/>
                <a:cs typeface="+mj-cs"/>
              </a:rPr>
              <a:t>Gravitational Waves (GWs)</a:t>
            </a:r>
            <a:endParaRPr lang="en-US" sz="10800" dirty="0">
              <a:latin typeface="+mj-lt"/>
              <a:ea typeface="+mj-ea"/>
              <a:cs typeface="+mj-cs"/>
            </a:endParaRPr>
          </a:p>
        </p:txBody>
      </p:sp>
      <p:pic>
        <p:nvPicPr>
          <p:cNvPr id="79" name="Picture 78">
            <a:extLst>
              <a:ext uri="{FF2B5EF4-FFF2-40B4-BE49-F238E27FC236}">
                <a16:creationId xmlns:a16="http://schemas.microsoft.com/office/drawing/2014/main" id="{3C48D7C5-77C9-4BAC-90B5-D5E4F36FB741}"/>
              </a:ext>
            </a:extLst>
          </p:cNvPr>
          <p:cNvPicPr>
            <a:picLocks noChangeAspect="1"/>
          </p:cNvPicPr>
          <p:nvPr/>
        </p:nvPicPr>
        <p:blipFill>
          <a:blip r:embed="rId2"/>
          <a:stretch>
            <a:fillRect/>
          </a:stretch>
        </p:blipFill>
        <p:spPr>
          <a:xfrm>
            <a:off x="22502143" y="459763"/>
            <a:ext cx="1030313" cy="1146147"/>
          </a:xfrm>
          <a:prstGeom prst="rect">
            <a:avLst/>
          </a:prstGeom>
        </p:spPr>
      </p:pic>
      <p:sp>
        <p:nvSpPr>
          <p:cNvPr id="82" name="Content Placeholder 81">
            <a:extLst>
              <a:ext uri="{FF2B5EF4-FFF2-40B4-BE49-F238E27FC236}">
                <a16:creationId xmlns:a16="http://schemas.microsoft.com/office/drawing/2014/main" id="{88C3CA9E-A861-440B-BACD-9C2307BA2562}"/>
              </a:ext>
            </a:extLst>
          </p:cNvPr>
          <p:cNvSpPr>
            <a:spLocks noGrp="1"/>
          </p:cNvSpPr>
          <p:nvPr>
            <p:ph sz="half" idx="2"/>
          </p:nvPr>
        </p:nvSpPr>
        <p:spPr>
          <a:xfrm>
            <a:off x="962534" y="4527321"/>
            <a:ext cx="10743310" cy="10027299"/>
          </a:xfrm>
        </p:spPr>
        <p:txBody>
          <a:bodyPr>
            <a:normAutofit/>
          </a:bodyPr>
          <a:lstStyle/>
          <a:p>
            <a:r>
              <a:rPr lang="en-US" sz="3200" dirty="0"/>
              <a:t>The term Gravitational Waves (GWs) describes </a:t>
            </a:r>
            <a:r>
              <a:rPr lang="en-US" sz="3200" dirty="0" err="1"/>
              <a:t>fluxuations</a:t>
            </a:r>
            <a:r>
              <a:rPr lang="en-US" sz="3200" dirty="0"/>
              <a:t> in the properties of space-time produced by astrophysical sources such as Core-Collapsed Supernovae and have been detected from so call merger events</a:t>
            </a:r>
          </a:p>
          <a:p>
            <a:r>
              <a:rPr lang="en-US" sz="3200" dirty="0"/>
              <a:t>As we have yet to detect GWs from CCSNe, data analysists from the LIGO/Virgo/</a:t>
            </a:r>
            <a:r>
              <a:rPr lang="en-US" sz="3200" dirty="0" err="1"/>
              <a:t>Kagra</a:t>
            </a:r>
            <a:r>
              <a:rPr lang="en-US" sz="3200" dirty="0"/>
              <a:t> Collaboration’s supernova working group, focuses on preliminary analysis of simulated events</a:t>
            </a:r>
          </a:p>
          <a:p>
            <a:r>
              <a:rPr lang="en-US" sz="3200" dirty="0"/>
              <a:t>My research on GWs focuses on detecting astrophysical features in these events, in order to better prepare the Collaboration's response for the next galactic supernova</a:t>
            </a:r>
          </a:p>
          <a:p>
            <a:pPr marL="0" indent="0">
              <a:buNone/>
            </a:pPr>
            <a:endParaRPr lang="en-US" sz="3200" dirty="0"/>
          </a:p>
          <a:p>
            <a:endParaRPr lang="en-US" sz="3200" dirty="0"/>
          </a:p>
        </p:txBody>
      </p:sp>
      <p:sp>
        <p:nvSpPr>
          <p:cNvPr id="83" name="Rectangle 82">
            <a:extLst>
              <a:ext uri="{FF2B5EF4-FFF2-40B4-BE49-F238E27FC236}">
                <a16:creationId xmlns:a16="http://schemas.microsoft.com/office/drawing/2014/main" id="{EC0DFDC0-3002-4934-A678-8E25C97EC148}"/>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line chart&#10;&#10;Description automatically generated">
            <a:extLst>
              <a:ext uri="{FF2B5EF4-FFF2-40B4-BE49-F238E27FC236}">
                <a16:creationId xmlns:a16="http://schemas.microsoft.com/office/drawing/2014/main" id="{42C9AC8B-48D3-4EEE-9D0F-AF9960FC5BEE}"/>
              </a:ext>
            </a:extLst>
          </p:cNvPr>
          <p:cNvPicPr>
            <a:picLocks noChangeAspect="1"/>
          </p:cNvPicPr>
          <p:nvPr/>
        </p:nvPicPr>
        <p:blipFill>
          <a:blip r:embed="rId3"/>
          <a:stretch>
            <a:fillRect/>
          </a:stretch>
        </p:blipFill>
        <p:spPr>
          <a:xfrm>
            <a:off x="12538383" y="2239030"/>
            <a:ext cx="10552438" cy="9237939"/>
          </a:xfrm>
          <a:prstGeom prst="rect">
            <a:avLst/>
          </a:prstGeom>
        </p:spPr>
      </p:pic>
    </p:spTree>
    <p:extLst>
      <p:ext uri="{BB962C8B-B14F-4D97-AF65-F5344CB8AC3E}">
        <p14:creationId xmlns:p14="http://schemas.microsoft.com/office/powerpoint/2010/main" val="46864696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4F5AF-09EF-6B45-8A45-79763BFA39C1}"/>
              </a:ext>
            </a:extLst>
          </p:cNvPr>
          <p:cNvSpPr txBox="1"/>
          <p:nvPr/>
        </p:nvSpPr>
        <p:spPr>
          <a:xfrm>
            <a:off x="1676618" y="459763"/>
            <a:ext cx="11932229" cy="1179841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10400" b="1" kern="1200" dirty="0">
                <a:solidFill>
                  <a:schemeClr val="tx1"/>
                </a:solidFill>
                <a:latin typeface="+mj-lt"/>
                <a:ea typeface="+mj-ea"/>
                <a:cs typeface="+mj-cs"/>
              </a:rPr>
              <a:t>Astrophysical Features</a:t>
            </a:r>
            <a:endParaRPr lang="en-US" sz="10400" kern="1200" dirty="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58F88C39-D257-4A3A-A078-852E4D2897B6}"/>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8B42EA9-D92D-47C0-AF2F-50346A521C01}"/>
              </a:ext>
            </a:extLst>
          </p:cNvPr>
          <p:cNvPicPr>
            <a:picLocks noChangeAspect="1"/>
          </p:cNvPicPr>
          <p:nvPr/>
        </p:nvPicPr>
        <p:blipFill>
          <a:blip r:embed="rId2"/>
          <a:stretch>
            <a:fillRect/>
          </a:stretch>
        </p:blipFill>
        <p:spPr>
          <a:xfrm>
            <a:off x="22502143" y="459763"/>
            <a:ext cx="1030313" cy="1146147"/>
          </a:xfrm>
          <a:prstGeom prst="rect">
            <a:avLst/>
          </a:prstGeom>
        </p:spPr>
      </p:pic>
      <p:sp>
        <p:nvSpPr>
          <p:cNvPr id="17" name="Content Placeholder 16">
            <a:extLst>
              <a:ext uri="{FF2B5EF4-FFF2-40B4-BE49-F238E27FC236}">
                <a16:creationId xmlns:a16="http://schemas.microsoft.com/office/drawing/2014/main" id="{2A5DF31E-0E4C-423E-A94C-53E3380B6581}"/>
              </a:ext>
            </a:extLst>
          </p:cNvPr>
          <p:cNvSpPr>
            <a:spLocks noGrp="1"/>
          </p:cNvSpPr>
          <p:nvPr>
            <p:ph sz="half" idx="2"/>
          </p:nvPr>
        </p:nvSpPr>
        <p:spPr>
          <a:xfrm>
            <a:off x="1676618" y="2074333"/>
            <a:ext cx="20825525" cy="4368799"/>
          </a:xfrm>
        </p:spPr>
        <p:txBody>
          <a:bodyPr>
            <a:normAutofit/>
          </a:bodyPr>
          <a:lstStyle/>
          <a:p>
            <a:r>
              <a:rPr lang="en-US" sz="3600" dirty="0"/>
              <a:t>The LVK’s  interferometers are Hanford (H1), Livingston (L1), Virgo (V1), and </a:t>
            </a:r>
            <a:r>
              <a:rPr lang="en-US" sz="3600" dirty="0" err="1"/>
              <a:t>Kagra</a:t>
            </a:r>
            <a:r>
              <a:rPr lang="en-US" sz="3600" dirty="0"/>
              <a:t> </a:t>
            </a:r>
          </a:p>
          <a:p>
            <a:pPr lvl="1"/>
            <a:r>
              <a:rPr lang="en-US" sz="2800" dirty="0"/>
              <a:t>These detectors record the warping of space-time by measuring the intensity of light in the detectors </a:t>
            </a:r>
          </a:p>
          <a:p>
            <a:endParaRPr lang="en-US" sz="3200" dirty="0"/>
          </a:p>
        </p:txBody>
      </p:sp>
      <p:pic>
        <p:nvPicPr>
          <p:cNvPr id="3" name="Picture 2" descr="Diagram, engineering drawing&#10;&#10;Description automatically generated">
            <a:extLst>
              <a:ext uri="{FF2B5EF4-FFF2-40B4-BE49-F238E27FC236}">
                <a16:creationId xmlns:a16="http://schemas.microsoft.com/office/drawing/2014/main" id="{8482511B-F3C1-4740-A87D-F940A476A5D1}"/>
              </a:ext>
            </a:extLst>
          </p:cNvPr>
          <p:cNvPicPr>
            <a:picLocks noChangeAspect="1"/>
          </p:cNvPicPr>
          <p:nvPr/>
        </p:nvPicPr>
        <p:blipFill>
          <a:blip r:embed="rId3"/>
          <a:stretch>
            <a:fillRect/>
          </a:stretch>
        </p:blipFill>
        <p:spPr>
          <a:xfrm rot="16200000">
            <a:off x="6899762" y="143260"/>
            <a:ext cx="9877224" cy="15828884"/>
          </a:xfrm>
          <a:prstGeom prst="rect">
            <a:avLst/>
          </a:prstGeom>
        </p:spPr>
      </p:pic>
    </p:spTree>
    <p:extLst>
      <p:ext uri="{BB962C8B-B14F-4D97-AF65-F5344CB8AC3E}">
        <p14:creationId xmlns:p14="http://schemas.microsoft.com/office/powerpoint/2010/main" val="34548762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4F5AF-09EF-6B45-8A45-79763BFA39C1}"/>
              </a:ext>
            </a:extLst>
          </p:cNvPr>
          <p:cNvSpPr txBox="1"/>
          <p:nvPr/>
        </p:nvSpPr>
        <p:spPr>
          <a:xfrm>
            <a:off x="1676618" y="369610"/>
            <a:ext cx="21033938" cy="301176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0400" b="1" dirty="0">
                <a:latin typeface="+mj-lt"/>
                <a:ea typeface="+mj-ea"/>
                <a:cs typeface="+mj-cs"/>
              </a:rPr>
              <a:t>c</a:t>
            </a:r>
            <a:r>
              <a:rPr lang="en-US" sz="10400" b="1" kern="1200" dirty="0">
                <a:solidFill>
                  <a:schemeClr val="tx1"/>
                </a:solidFill>
                <a:latin typeface="+mj-lt"/>
                <a:ea typeface="+mj-ea"/>
                <a:cs typeface="+mj-cs"/>
              </a:rPr>
              <a:t>oherent </a:t>
            </a:r>
            <a:r>
              <a:rPr lang="en-US" sz="10400" b="1" kern="1200" dirty="0" err="1">
                <a:solidFill>
                  <a:schemeClr val="tx1"/>
                </a:solidFill>
                <a:latin typeface="+mj-lt"/>
                <a:ea typeface="+mj-ea"/>
                <a:cs typeface="+mj-cs"/>
              </a:rPr>
              <a:t>WaveBurst</a:t>
            </a:r>
            <a:r>
              <a:rPr lang="en-US" sz="10400" b="1" kern="1200" dirty="0">
                <a:solidFill>
                  <a:schemeClr val="tx1"/>
                </a:solidFill>
                <a:latin typeface="+mj-lt"/>
                <a:ea typeface="+mj-ea"/>
                <a:cs typeface="+mj-cs"/>
              </a:rPr>
              <a:t> (cWB)</a:t>
            </a:r>
            <a:endParaRPr lang="en-US" sz="10400" kern="1200" dirty="0">
              <a:solidFill>
                <a:schemeClr val="tx1"/>
              </a:solidFill>
              <a:latin typeface="+mj-lt"/>
              <a:ea typeface="+mj-ea"/>
              <a:cs typeface="+mj-cs"/>
            </a:endParaRPr>
          </a:p>
        </p:txBody>
      </p:sp>
      <p:pic>
        <p:nvPicPr>
          <p:cNvPr id="4" name="Picture 3" descr="Text, letter&#10;&#10;Description automatically generated">
            <a:extLst>
              <a:ext uri="{FF2B5EF4-FFF2-40B4-BE49-F238E27FC236}">
                <a16:creationId xmlns:a16="http://schemas.microsoft.com/office/drawing/2014/main" id="{58FD59B7-2B44-42F7-8BCD-AAF433BA7375}"/>
              </a:ext>
            </a:extLst>
          </p:cNvPr>
          <p:cNvPicPr>
            <a:picLocks noChangeAspect="1"/>
          </p:cNvPicPr>
          <p:nvPr/>
        </p:nvPicPr>
        <p:blipFill>
          <a:blip r:embed="rId2"/>
          <a:stretch>
            <a:fillRect/>
          </a:stretch>
        </p:blipFill>
        <p:spPr>
          <a:xfrm>
            <a:off x="9839285" y="7776647"/>
            <a:ext cx="13692507" cy="3868136"/>
          </a:xfrm>
          <a:prstGeom prst="rect">
            <a:avLst/>
          </a:prstGeom>
        </p:spPr>
      </p:pic>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3"/>
          <a:stretch>
            <a:fillRect/>
          </a:stretch>
        </p:blipFill>
        <p:spPr>
          <a:xfrm>
            <a:off x="22502807" y="785811"/>
            <a:ext cx="1028985" cy="1146175"/>
          </a:xfrm>
          <a:prstGeom prst="rect">
            <a:avLst/>
          </a:prstGeom>
        </p:spPr>
      </p:pic>
      <p:sp>
        <p:nvSpPr>
          <p:cNvPr id="13" name="Rectangle 12">
            <a:extLst>
              <a:ext uri="{FF2B5EF4-FFF2-40B4-BE49-F238E27FC236}">
                <a16:creationId xmlns:a16="http://schemas.microsoft.com/office/drawing/2014/main" id="{DCCBCF76-BB0B-4255-92A5-618A604122DB}"/>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8B9AAF4-3D01-4841-89BB-F27AC3D8338E}"/>
              </a:ext>
            </a:extLst>
          </p:cNvPr>
          <p:cNvSpPr>
            <a:spLocks noGrp="1"/>
          </p:cNvSpPr>
          <p:nvPr>
            <p:ph idx="1"/>
          </p:nvPr>
        </p:nvSpPr>
        <p:spPr>
          <a:xfrm>
            <a:off x="1676619" y="2906904"/>
            <a:ext cx="21627264" cy="4070946"/>
          </a:xfrm>
        </p:spPr>
        <p:txBody>
          <a:bodyPr>
            <a:normAutofit/>
          </a:bodyPr>
          <a:lstStyle/>
          <a:p>
            <a:pPr marL="457200" indent="-457200">
              <a:buFont typeface="Arial" panose="020B0604020202020204" pitchFamily="34" charset="0"/>
              <a:buChar char="•"/>
            </a:pPr>
            <a:r>
              <a:rPr lang="en-US" sz="3200" dirty="0">
                <a:solidFill>
                  <a:schemeClr val="tx1"/>
                </a:solidFill>
              </a:rPr>
              <a:t>coherent </a:t>
            </a:r>
            <a:r>
              <a:rPr lang="en-US" sz="3200" dirty="0" err="1">
                <a:solidFill>
                  <a:schemeClr val="tx1"/>
                </a:solidFill>
              </a:rPr>
              <a:t>WaveBurst</a:t>
            </a:r>
            <a:r>
              <a:rPr lang="en-US" sz="3200" dirty="0">
                <a:solidFill>
                  <a:schemeClr val="tx1"/>
                </a:solidFill>
              </a:rPr>
              <a:t> (cWB) is a data-analysis tool to search for a broad range of gravitational-wave (GW) transients </a:t>
            </a:r>
          </a:p>
          <a:p>
            <a:pPr marL="457200" indent="-457200">
              <a:buFont typeface="Arial" panose="020B0604020202020204" pitchFamily="34" charset="0"/>
              <a:buChar char="•"/>
            </a:pPr>
            <a:r>
              <a:rPr lang="en-US" sz="3200" dirty="0">
                <a:solidFill>
                  <a:schemeClr val="tx1"/>
                </a:solidFill>
              </a:rPr>
              <a:t>The pipeline identifies coincident events in the GW data from earth-based interferometric detectors and reconstructs the gravitational wave signal by using a constrained maximum likelihood approach</a:t>
            </a:r>
          </a:p>
          <a:p>
            <a:r>
              <a:rPr lang="en-US" sz="3200" dirty="0">
                <a:solidFill>
                  <a:schemeClr val="tx1"/>
                </a:solidFill>
              </a:rPr>
              <a:t>The figure on the left shows the reconstruction of Gravitational Waves from a CCSNe, in cWB after the performance of the Wavelet Transform</a:t>
            </a:r>
          </a:p>
          <a:p>
            <a:r>
              <a:rPr lang="en-US" sz="3200" dirty="0">
                <a:solidFill>
                  <a:schemeClr val="tx1"/>
                </a:solidFill>
              </a:rPr>
              <a:t>The figure on the right shows the process cWB uses to turn data from time series into time frequency by decomposition using the Wavelet Transform</a:t>
            </a:r>
          </a:p>
        </p:txBody>
      </p:sp>
      <p:pic>
        <p:nvPicPr>
          <p:cNvPr id="5" name="Picture 4" descr="Chart&#10;&#10;Description automatically generated">
            <a:extLst>
              <a:ext uri="{FF2B5EF4-FFF2-40B4-BE49-F238E27FC236}">
                <a16:creationId xmlns:a16="http://schemas.microsoft.com/office/drawing/2014/main" id="{20511CA0-7E1A-4298-B9C9-6BB5D983837A}"/>
              </a:ext>
            </a:extLst>
          </p:cNvPr>
          <p:cNvPicPr>
            <a:picLocks noChangeAspect="1"/>
          </p:cNvPicPr>
          <p:nvPr/>
        </p:nvPicPr>
        <p:blipFill>
          <a:blip r:embed="rId4"/>
          <a:stretch>
            <a:fillRect/>
          </a:stretch>
        </p:blipFill>
        <p:spPr>
          <a:xfrm>
            <a:off x="1875901" y="6801730"/>
            <a:ext cx="9108490" cy="5674050"/>
          </a:xfrm>
          <a:prstGeom prst="rect">
            <a:avLst/>
          </a:prstGeom>
        </p:spPr>
      </p:pic>
      <p:sp>
        <p:nvSpPr>
          <p:cNvPr id="9" name="TextBox 8">
            <a:extLst>
              <a:ext uri="{FF2B5EF4-FFF2-40B4-BE49-F238E27FC236}">
                <a16:creationId xmlns:a16="http://schemas.microsoft.com/office/drawing/2014/main" id="{2270A5DD-9CD2-4B88-84E1-C5E063392ACF}"/>
              </a:ext>
            </a:extLst>
          </p:cNvPr>
          <p:cNvSpPr txBox="1"/>
          <p:nvPr/>
        </p:nvSpPr>
        <p:spPr>
          <a:xfrm>
            <a:off x="1294521" y="12286310"/>
            <a:ext cx="10899066" cy="830997"/>
          </a:xfrm>
          <a:prstGeom prst="rect">
            <a:avLst/>
          </a:prstGeom>
          <a:noFill/>
        </p:spPr>
        <p:txBody>
          <a:bodyPr wrap="square" rtlCol="0">
            <a:spAutoFit/>
          </a:bodyPr>
          <a:lstStyle/>
          <a:p>
            <a:pPr algn="ctr"/>
            <a:r>
              <a:rPr lang="en-US" sz="2400" dirty="0"/>
              <a:t>The figure shows the Oco+18 mesa20 supernova waveform that contains an overlay of cWB reconstruction</a:t>
            </a:r>
          </a:p>
        </p:txBody>
      </p:sp>
    </p:spTree>
    <p:extLst>
      <p:ext uri="{BB962C8B-B14F-4D97-AF65-F5344CB8AC3E}">
        <p14:creationId xmlns:p14="http://schemas.microsoft.com/office/powerpoint/2010/main" val="1203608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4F5AF-09EF-6B45-8A45-79763BFA39C1}"/>
              </a:ext>
            </a:extLst>
          </p:cNvPr>
          <p:cNvSpPr txBox="1"/>
          <p:nvPr/>
        </p:nvSpPr>
        <p:spPr>
          <a:xfrm>
            <a:off x="1676618" y="369610"/>
            <a:ext cx="21033938" cy="301176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0400" b="1" kern="1200" dirty="0">
                <a:solidFill>
                  <a:schemeClr val="tx1"/>
                </a:solidFill>
                <a:latin typeface="+mj-lt"/>
                <a:ea typeface="+mj-ea"/>
                <a:cs typeface="+mj-cs"/>
              </a:rPr>
              <a:t>Machine Learning</a:t>
            </a:r>
            <a:endParaRPr lang="en-US" sz="104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E91851CD-0216-2B41-B767-88281CB16979}"/>
              </a:ext>
            </a:extLst>
          </p:cNvPr>
          <p:cNvPicPr>
            <a:picLocks noChangeAspect="1"/>
          </p:cNvPicPr>
          <p:nvPr/>
        </p:nvPicPr>
        <p:blipFill>
          <a:blip r:embed="rId2"/>
          <a:stretch>
            <a:fillRect/>
          </a:stretch>
        </p:blipFill>
        <p:spPr>
          <a:xfrm>
            <a:off x="22502807" y="785811"/>
            <a:ext cx="1028985" cy="1146175"/>
          </a:xfrm>
          <a:prstGeom prst="rect">
            <a:avLst/>
          </a:prstGeom>
        </p:spPr>
      </p:pic>
      <p:sp>
        <p:nvSpPr>
          <p:cNvPr id="13" name="Rectangle 12">
            <a:extLst>
              <a:ext uri="{FF2B5EF4-FFF2-40B4-BE49-F238E27FC236}">
                <a16:creationId xmlns:a16="http://schemas.microsoft.com/office/drawing/2014/main" id="{DCCBCF76-BB0B-4255-92A5-618A604122DB}"/>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8B9AAF4-3D01-4841-89BB-F27AC3D8338E}"/>
              </a:ext>
            </a:extLst>
          </p:cNvPr>
          <p:cNvSpPr>
            <a:spLocks noGrp="1"/>
          </p:cNvSpPr>
          <p:nvPr>
            <p:ph idx="1"/>
          </p:nvPr>
        </p:nvSpPr>
        <p:spPr>
          <a:xfrm>
            <a:off x="1676619" y="2906903"/>
            <a:ext cx="21627264" cy="9282137"/>
          </a:xfrm>
        </p:spPr>
        <p:txBody>
          <a:bodyPr>
            <a:normAutofit/>
          </a:bodyPr>
          <a:lstStyle/>
          <a:p>
            <a:pPr marL="457200" indent="-457200">
              <a:buFont typeface="Arial" panose="020B0604020202020204" pitchFamily="34" charset="0"/>
              <a:buChar char="•"/>
            </a:pPr>
            <a:r>
              <a:rPr lang="en-US" sz="3200" dirty="0">
                <a:solidFill>
                  <a:schemeClr val="tx1"/>
                </a:solidFill>
              </a:rPr>
              <a:t>By constructing a trained machine in this project, the production of the pixel spectrogram is the data that is then passed through machine learning (to undergo the three methods of training, testing, and production) to see if speciﬁc features exist</a:t>
            </a:r>
          </a:p>
          <a:p>
            <a:pPr marL="457200" indent="-457200">
              <a:buFont typeface="Arial" panose="020B0604020202020204" pitchFamily="34" charset="0"/>
              <a:buChar char="•"/>
            </a:pPr>
            <a:r>
              <a:rPr lang="en-US" sz="3200" dirty="0">
                <a:solidFill>
                  <a:schemeClr val="tx1"/>
                </a:solidFill>
              </a:rPr>
              <a:t> Once the GWs are conﬁgured through cWB, machine learning is then operated again by inputting a bunch of events (that either contain a feature or don’t) into a computer program and teaching it which events show existence</a:t>
            </a:r>
          </a:p>
          <a:p>
            <a:pPr marL="457200" indent="-457200">
              <a:buFont typeface="Arial" panose="020B0604020202020204" pitchFamily="34" charset="0"/>
              <a:buChar char="•"/>
            </a:pPr>
            <a:r>
              <a:rPr lang="en-US" sz="3200" dirty="0">
                <a:solidFill>
                  <a:schemeClr val="tx1"/>
                </a:solidFill>
              </a:rPr>
              <a:t>The ﬁrst step of this method is called the training phase, in which we tune some interval parameters of the machine learning algorithm to depict speciﬁc values in the data </a:t>
            </a:r>
          </a:p>
          <a:p>
            <a:pPr marL="457200" indent="-457200">
              <a:buFont typeface="Arial" panose="020B0604020202020204" pitchFamily="34" charset="0"/>
              <a:buChar char="•"/>
            </a:pPr>
            <a:r>
              <a:rPr lang="en-US" sz="3200" dirty="0">
                <a:solidFill>
                  <a:schemeClr val="tx1"/>
                </a:solidFill>
              </a:rPr>
              <a:t>The next step for machine learning is to run the testing phase in which features, that already have a known outcome, are inputted to see if the machine has been trained correctly </a:t>
            </a:r>
          </a:p>
          <a:p>
            <a:pPr marL="457200" indent="-457200">
              <a:buFont typeface="Arial" panose="020B0604020202020204" pitchFamily="34" charset="0"/>
              <a:buChar char="•"/>
            </a:pPr>
            <a:r>
              <a:rPr lang="en-US" sz="3200" dirty="0">
                <a:solidFill>
                  <a:schemeClr val="tx1"/>
                </a:solidFill>
              </a:rPr>
              <a:t>This step will allow for corrections to be made to the machine if it gives any false information about existing or non-existing features </a:t>
            </a:r>
          </a:p>
          <a:p>
            <a:pPr marL="457200" indent="-457200">
              <a:buFont typeface="Arial" panose="020B0604020202020204" pitchFamily="34" charset="0"/>
              <a:buChar char="•"/>
            </a:pPr>
            <a:r>
              <a:rPr lang="en-US" sz="3200" dirty="0">
                <a:solidFill>
                  <a:schemeClr val="tx1"/>
                </a:solidFill>
              </a:rPr>
              <a:t>The ﬁnal phase of machine learning is the production, where raw data, that is collected from a CCSNe event, is inputted into machine learning to see if speciﬁc GW features exist</a:t>
            </a:r>
          </a:p>
        </p:txBody>
      </p:sp>
    </p:spTree>
    <p:extLst>
      <p:ext uri="{BB962C8B-B14F-4D97-AF65-F5344CB8AC3E}">
        <p14:creationId xmlns:p14="http://schemas.microsoft.com/office/powerpoint/2010/main" val="5311004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84014" y="2222340"/>
            <a:ext cx="22083" cy="9290206"/>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Chart, line chart&#10;&#10;Description automatically generated">
            <a:extLst>
              <a:ext uri="{FF2B5EF4-FFF2-40B4-BE49-F238E27FC236}">
                <a16:creationId xmlns:a16="http://schemas.microsoft.com/office/drawing/2014/main" id="{DB9A21F9-0962-41A4-A69E-CD76DE9F5190}"/>
              </a:ext>
            </a:extLst>
          </p:cNvPr>
          <p:cNvPicPr>
            <a:picLocks noChangeAspect="1"/>
          </p:cNvPicPr>
          <p:nvPr/>
        </p:nvPicPr>
        <p:blipFill rotWithShape="1">
          <a:blip r:embed="rId2"/>
          <a:srcRect l="2002" b="1"/>
          <a:stretch/>
        </p:blipFill>
        <p:spPr>
          <a:xfrm>
            <a:off x="12681219" y="2060409"/>
            <a:ext cx="11061302" cy="4543093"/>
          </a:xfrm>
          <a:prstGeom prst="rect">
            <a:avLst/>
          </a:prstGeom>
        </p:spPr>
      </p:pic>
      <p:cxnSp>
        <p:nvCxnSpPr>
          <p:cNvPr id="41" name="Straight Connector 3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6419" y="6857996"/>
            <a:ext cx="8378899" cy="2"/>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 name="Straight Connector 3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222389" y="6857996"/>
            <a:ext cx="8378899" cy="2"/>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192130D-4355-4339-AF51-685E72D59E82}"/>
              </a:ext>
            </a:extLst>
          </p:cNvPr>
          <p:cNvSpPr/>
          <p:nvPr/>
        </p:nvSpPr>
        <p:spPr>
          <a:xfrm>
            <a:off x="1369874" y="13444538"/>
            <a:ext cx="21647426" cy="271462"/>
          </a:xfrm>
          <a:prstGeom prst="rect">
            <a:avLst/>
          </a:prstGeom>
          <a:solidFill>
            <a:srgbClr val="025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5316C2-4934-4807-815B-FFBC3A147339}"/>
              </a:ext>
            </a:extLst>
          </p:cNvPr>
          <p:cNvPicPr>
            <a:picLocks noChangeAspect="1"/>
          </p:cNvPicPr>
          <p:nvPr/>
        </p:nvPicPr>
        <p:blipFill>
          <a:blip r:embed="rId3"/>
          <a:stretch>
            <a:fillRect/>
          </a:stretch>
        </p:blipFill>
        <p:spPr>
          <a:xfrm>
            <a:off x="22502807" y="785811"/>
            <a:ext cx="1028985" cy="1146175"/>
          </a:xfrm>
          <a:prstGeom prst="rect">
            <a:avLst/>
          </a:prstGeom>
        </p:spPr>
      </p:pic>
      <p:pic>
        <p:nvPicPr>
          <p:cNvPr id="15" name="Picture 14" descr="Chart&#10;&#10;Description automatically generated">
            <a:extLst>
              <a:ext uri="{FF2B5EF4-FFF2-40B4-BE49-F238E27FC236}">
                <a16:creationId xmlns:a16="http://schemas.microsoft.com/office/drawing/2014/main" id="{E302DF47-17CF-4EC5-930A-819D6AD1CA60}"/>
              </a:ext>
            </a:extLst>
          </p:cNvPr>
          <p:cNvPicPr>
            <a:picLocks noChangeAspect="1"/>
          </p:cNvPicPr>
          <p:nvPr/>
        </p:nvPicPr>
        <p:blipFill>
          <a:blip r:embed="rId4"/>
          <a:stretch>
            <a:fillRect/>
          </a:stretch>
        </p:blipFill>
        <p:spPr>
          <a:xfrm>
            <a:off x="3188159" y="1535837"/>
            <a:ext cx="6996927" cy="5151234"/>
          </a:xfrm>
          <a:prstGeom prst="rect">
            <a:avLst/>
          </a:prstGeom>
        </p:spPr>
      </p:pic>
      <p:pic>
        <p:nvPicPr>
          <p:cNvPr id="18" name="Picture 17" descr="Chart, histogram&#10;&#10;Description automatically generated">
            <a:extLst>
              <a:ext uri="{FF2B5EF4-FFF2-40B4-BE49-F238E27FC236}">
                <a16:creationId xmlns:a16="http://schemas.microsoft.com/office/drawing/2014/main" id="{9C7A12B9-CD68-4CCE-B612-C7483BCA71E4}"/>
              </a:ext>
            </a:extLst>
          </p:cNvPr>
          <p:cNvPicPr>
            <a:picLocks noChangeAspect="1"/>
          </p:cNvPicPr>
          <p:nvPr/>
        </p:nvPicPr>
        <p:blipFill>
          <a:blip r:embed="rId5"/>
          <a:stretch>
            <a:fillRect/>
          </a:stretch>
        </p:blipFill>
        <p:spPr>
          <a:xfrm>
            <a:off x="2617377" y="7634756"/>
            <a:ext cx="8178318" cy="5595692"/>
          </a:xfrm>
          <a:prstGeom prst="rect">
            <a:avLst/>
          </a:prstGeom>
        </p:spPr>
      </p:pic>
      <p:sp>
        <p:nvSpPr>
          <p:cNvPr id="19" name="TextBox 18">
            <a:extLst>
              <a:ext uri="{FF2B5EF4-FFF2-40B4-BE49-F238E27FC236}">
                <a16:creationId xmlns:a16="http://schemas.microsoft.com/office/drawing/2014/main" id="{30E135F1-F074-4F2D-A5FF-5B1A3E5D2D93}"/>
              </a:ext>
            </a:extLst>
          </p:cNvPr>
          <p:cNvSpPr txBox="1"/>
          <p:nvPr/>
        </p:nvSpPr>
        <p:spPr>
          <a:xfrm>
            <a:off x="3070239" y="914234"/>
            <a:ext cx="8799206" cy="646331"/>
          </a:xfrm>
          <a:prstGeom prst="rect">
            <a:avLst/>
          </a:prstGeom>
          <a:noFill/>
        </p:spPr>
        <p:txBody>
          <a:bodyPr wrap="square" rtlCol="0">
            <a:spAutoFit/>
          </a:bodyPr>
          <a:lstStyle/>
          <a:p>
            <a:r>
              <a:rPr lang="en-US" dirty="0"/>
              <a:t>Frequency Strain Graph of GW for memory</a:t>
            </a:r>
          </a:p>
        </p:txBody>
      </p:sp>
      <p:sp>
        <p:nvSpPr>
          <p:cNvPr id="20" name="TextBox 19">
            <a:extLst>
              <a:ext uri="{FF2B5EF4-FFF2-40B4-BE49-F238E27FC236}">
                <a16:creationId xmlns:a16="http://schemas.microsoft.com/office/drawing/2014/main" id="{55989468-BA37-494B-BDE1-B72B13040B2B}"/>
              </a:ext>
            </a:extLst>
          </p:cNvPr>
          <p:cNvSpPr txBox="1"/>
          <p:nvPr/>
        </p:nvSpPr>
        <p:spPr>
          <a:xfrm>
            <a:off x="3477637" y="6914916"/>
            <a:ext cx="7474998" cy="646331"/>
          </a:xfrm>
          <a:prstGeom prst="rect">
            <a:avLst/>
          </a:prstGeom>
          <a:noFill/>
        </p:spPr>
        <p:txBody>
          <a:bodyPr wrap="square" rtlCol="0">
            <a:spAutoFit/>
          </a:bodyPr>
          <a:lstStyle/>
          <a:p>
            <a:r>
              <a:rPr lang="en-US" dirty="0"/>
              <a:t>Spectrogram with SASI and g-mode</a:t>
            </a:r>
          </a:p>
        </p:txBody>
      </p:sp>
      <p:sp>
        <p:nvSpPr>
          <p:cNvPr id="22" name="TextBox 21">
            <a:extLst>
              <a:ext uri="{FF2B5EF4-FFF2-40B4-BE49-F238E27FC236}">
                <a16:creationId xmlns:a16="http://schemas.microsoft.com/office/drawing/2014/main" id="{481BB10C-9A6C-4068-88FF-C59E78ADAA91}"/>
              </a:ext>
            </a:extLst>
          </p:cNvPr>
          <p:cNvSpPr txBox="1"/>
          <p:nvPr/>
        </p:nvSpPr>
        <p:spPr>
          <a:xfrm>
            <a:off x="17411838" y="914234"/>
            <a:ext cx="5444637" cy="646331"/>
          </a:xfrm>
          <a:prstGeom prst="rect">
            <a:avLst/>
          </a:prstGeom>
          <a:noFill/>
        </p:spPr>
        <p:txBody>
          <a:bodyPr wrap="square" rtlCol="0">
            <a:spAutoFit/>
          </a:bodyPr>
          <a:lstStyle/>
          <a:p>
            <a:r>
              <a:rPr lang="en-US" dirty="0"/>
              <a:t>Core Bounce</a:t>
            </a:r>
          </a:p>
        </p:txBody>
      </p:sp>
      <p:sp>
        <p:nvSpPr>
          <p:cNvPr id="26" name="TextBox 25">
            <a:extLst>
              <a:ext uri="{FF2B5EF4-FFF2-40B4-BE49-F238E27FC236}">
                <a16:creationId xmlns:a16="http://schemas.microsoft.com/office/drawing/2014/main" id="{1B1DA350-1A35-41D6-B199-E41CAB578237}"/>
              </a:ext>
            </a:extLst>
          </p:cNvPr>
          <p:cNvSpPr txBox="1"/>
          <p:nvPr/>
        </p:nvSpPr>
        <p:spPr>
          <a:xfrm>
            <a:off x="15320225" y="7056285"/>
            <a:ext cx="6462666" cy="646331"/>
          </a:xfrm>
          <a:prstGeom prst="rect">
            <a:avLst/>
          </a:prstGeom>
          <a:noFill/>
        </p:spPr>
        <p:txBody>
          <a:bodyPr wrap="square" rtlCol="0">
            <a:spAutoFit/>
          </a:bodyPr>
          <a:lstStyle/>
          <a:p>
            <a:r>
              <a:rPr lang="en-US" dirty="0"/>
              <a:t>Time Series of SASI and g-mode</a:t>
            </a:r>
          </a:p>
        </p:txBody>
      </p:sp>
      <p:pic>
        <p:nvPicPr>
          <p:cNvPr id="32" name="Picture 31" descr="Chart&#10;&#10;Description automatically generated">
            <a:extLst>
              <a:ext uri="{FF2B5EF4-FFF2-40B4-BE49-F238E27FC236}">
                <a16:creationId xmlns:a16="http://schemas.microsoft.com/office/drawing/2014/main" id="{592FDA94-43B6-4F6D-8765-1B5A98FCBD3C}"/>
              </a:ext>
            </a:extLst>
          </p:cNvPr>
          <p:cNvPicPr>
            <a:picLocks noChangeAspect="1"/>
          </p:cNvPicPr>
          <p:nvPr/>
        </p:nvPicPr>
        <p:blipFill>
          <a:blip r:embed="rId6"/>
          <a:stretch>
            <a:fillRect/>
          </a:stretch>
        </p:blipFill>
        <p:spPr>
          <a:xfrm>
            <a:off x="14611539" y="7759535"/>
            <a:ext cx="7334283" cy="5486716"/>
          </a:xfrm>
          <a:prstGeom prst="rect">
            <a:avLst/>
          </a:prstGeom>
        </p:spPr>
      </p:pic>
    </p:spTree>
    <p:extLst>
      <p:ext uri="{BB962C8B-B14F-4D97-AF65-F5344CB8AC3E}">
        <p14:creationId xmlns:p14="http://schemas.microsoft.com/office/powerpoint/2010/main" val="246744035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148" y="960120"/>
            <a:ext cx="22478878" cy="1179576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a:extLst>
              <a:ext uri="{FF2B5EF4-FFF2-40B4-BE49-F238E27FC236}">
                <a16:creationId xmlns:a16="http://schemas.microsoft.com/office/drawing/2014/main" id="{908C1BA8-53E3-4AC3-AB83-1CE57B765568}"/>
              </a:ext>
            </a:extLst>
          </p:cNvPr>
          <p:cNvPicPr>
            <a:picLocks noChangeAspect="1"/>
          </p:cNvPicPr>
          <p:nvPr/>
        </p:nvPicPr>
        <p:blipFill>
          <a:blip r:embed="rId2"/>
          <a:stretch>
            <a:fillRect/>
          </a:stretch>
        </p:blipFill>
        <p:spPr>
          <a:xfrm>
            <a:off x="1287101" y="5070798"/>
            <a:ext cx="10590811" cy="3574399"/>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61499" y="2286000"/>
            <a:ext cx="0" cy="9144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art, scatter chart&#10;&#10;Description automatically generated">
            <a:extLst>
              <a:ext uri="{FF2B5EF4-FFF2-40B4-BE49-F238E27FC236}">
                <a16:creationId xmlns:a16="http://schemas.microsoft.com/office/drawing/2014/main" id="{E7C12219-9AED-42E2-A81A-0629292DC68B}"/>
              </a:ext>
            </a:extLst>
          </p:cNvPr>
          <p:cNvPicPr>
            <a:picLocks noGrp="1" noChangeAspect="1"/>
          </p:cNvPicPr>
          <p:nvPr>
            <p:ph idx="1"/>
          </p:nvPr>
        </p:nvPicPr>
        <p:blipFill>
          <a:blip r:embed="rId3"/>
          <a:stretch>
            <a:fillRect/>
          </a:stretch>
        </p:blipFill>
        <p:spPr>
          <a:xfrm>
            <a:off x="12509262" y="4170581"/>
            <a:ext cx="10590809" cy="5374838"/>
          </a:xfrm>
          <a:prstGeom prst="rect">
            <a:avLst/>
          </a:prstGeom>
        </p:spPr>
      </p:pic>
    </p:spTree>
    <p:extLst>
      <p:ext uri="{BB962C8B-B14F-4D97-AF65-F5344CB8AC3E}">
        <p14:creationId xmlns:p14="http://schemas.microsoft.com/office/powerpoint/2010/main" val="3436711803"/>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TotalTime>
  <Words>1068</Words>
  <Application>Microsoft Office PowerPoint</Application>
  <PresentationFormat>Custom</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Owensby, Anna E.</dc:creator>
  <cp:lastModifiedBy>dymetrisramirez@gmail.com</cp:lastModifiedBy>
  <cp:revision>101</cp:revision>
  <dcterms:created xsi:type="dcterms:W3CDTF">2017-01-13T18:50:03Z</dcterms:created>
  <dcterms:modified xsi:type="dcterms:W3CDTF">2021-04-02T23:59:17Z</dcterms:modified>
</cp:coreProperties>
</file>